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9" r:id="rId1"/>
  </p:sldMasterIdLst>
  <p:notesMasterIdLst>
    <p:notesMasterId r:id="rId29"/>
  </p:notesMasterIdLst>
  <p:sldIdLst>
    <p:sldId id="353" r:id="rId2"/>
    <p:sldId id="280" r:id="rId3"/>
    <p:sldId id="275" r:id="rId4"/>
    <p:sldId id="283" r:id="rId5"/>
    <p:sldId id="360" r:id="rId6"/>
    <p:sldId id="389" r:id="rId7"/>
    <p:sldId id="383" r:id="rId8"/>
    <p:sldId id="264" r:id="rId9"/>
    <p:sldId id="384" r:id="rId10"/>
    <p:sldId id="369" r:id="rId11"/>
    <p:sldId id="326" r:id="rId12"/>
    <p:sldId id="358" r:id="rId13"/>
    <p:sldId id="359" r:id="rId14"/>
    <p:sldId id="388" r:id="rId15"/>
    <p:sldId id="361" r:id="rId16"/>
    <p:sldId id="345" r:id="rId17"/>
    <p:sldId id="382" r:id="rId18"/>
    <p:sldId id="343" r:id="rId19"/>
    <p:sldId id="381" r:id="rId20"/>
    <p:sldId id="334" r:id="rId21"/>
    <p:sldId id="378" r:id="rId22"/>
    <p:sldId id="347" r:id="rId23"/>
    <p:sldId id="390" r:id="rId24"/>
    <p:sldId id="304" r:id="rId25"/>
    <p:sldId id="386" r:id="rId26"/>
    <p:sldId id="372" r:id="rId27"/>
    <p:sldId id="366" r:id="rId28"/>
  </p:sldIdLst>
  <p:sldSz cx="9144000" cy="6858000" type="screen4x3"/>
  <p:notesSz cx="6735763" cy="986948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740000"/>
    <a:srgbClr val="A80000"/>
    <a:srgbClr val="D99694"/>
    <a:srgbClr val="C0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000" autoAdjust="0"/>
  </p:normalViewPr>
  <p:slideViewPr>
    <p:cSldViewPr>
      <p:cViewPr>
        <p:scale>
          <a:sx n="77" d="100"/>
          <a:sy n="77" d="100"/>
        </p:scale>
        <p:origin x="336" y="-6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09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735763" cy="98694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458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1008063"/>
            <a:ext cx="4819650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13483" y="4991289"/>
            <a:ext cx="4513897" cy="401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975348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Дата рождения: </a:t>
            </a:r>
            <a:r>
              <a:rPr lang="ru-RU" b="1" dirty="0" smtClean="0">
                <a:solidFill>
                  <a:schemeClr val="tx1"/>
                </a:solidFill>
                <a:latin typeface="Times New Roman" pitchFamily="16" charset="0"/>
                <a:ea typeface="+mn-ea"/>
              </a:rPr>
              <a:t>09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.01.1980 г.</a:t>
            </a:r>
          </a:p>
          <a:p>
            <a:pPr lvl="0" algn="just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Профессиональное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909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3938" cy="3625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3938" cy="3625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3938" cy="3625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3938" cy="3625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3938" cy="3625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3938" cy="3625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1008063"/>
            <a:ext cx="4824413" cy="3619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87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5525" cy="3627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5525" cy="3627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5525" cy="3627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5525" cy="3627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5525" cy="3627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1008063"/>
            <a:ext cx="4835525" cy="3627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83" y="4991289"/>
            <a:ext cx="4515456" cy="401976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1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0EC0-7C1F-488A-9FC2-F3EB8AA20F1F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337F-EE3C-4344-B79C-3F5BE9C300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2D3906-528D-4F98-904F-7F6D3B0198D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flteachers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obrazovaniya.ru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428992" y="214290"/>
            <a:ext cx="54292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Министерство  образования  </a:t>
            </a:r>
            <a:endParaRPr lang="ru-RU" b="1" dirty="0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Республики Мордовия</a:t>
            </a:r>
            <a:r>
              <a:rPr lang="ru-RU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3214678" y="908720"/>
            <a:ext cx="5715040" cy="2882979"/>
          </a:xfrm>
          <a:prstGeom prst="rect">
            <a:avLst/>
          </a:prstGeom>
        </p:spPr>
        <p:txBody>
          <a:bodyPr lIns="90000" tIns="46800" rIns="90000" bIns="46800"/>
          <a:lstStyle/>
          <a:p>
            <a:pPr lvl="0" algn="ctr" defTabSz="914400" fontAlgn="auto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Портфолио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Чураковой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Альбины Маратовны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ru-RU" sz="2000" i="1" dirty="0" smtClean="0">
                <a:solidFill>
                  <a:srgbClr val="000099"/>
                </a:solidFill>
              </a:rPr>
              <a:t/>
            </a:r>
            <a:br>
              <a:rPr lang="ru-RU" sz="2000" i="1" dirty="0" smtClean="0">
                <a:solidFill>
                  <a:srgbClr val="000099"/>
                </a:solidFill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учителя английского языка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«Большеелховская средняя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общеобразовательная школа»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Лямбирского муниципального района </a:t>
            </a:r>
          </a:p>
          <a:p>
            <a:pPr lvl="0" algn="ctr" defTabSz="914400" fontAlgn="auto">
              <a:spcAft>
                <a:spcPts val="0"/>
              </a:spcAft>
              <a:buClrTx/>
              <a:buSz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42844" y="3284984"/>
            <a:ext cx="8858312" cy="3430140"/>
          </a:xfrm>
          <a:prstGeom prst="rect">
            <a:avLst/>
          </a:prstGeom>
        </p:spPr>
        <p:txBody>
          <a:bodyPr vert="horz" lIns="90000" tIns="46800" rIns="90000" bIns="46800">
            <a:noAutofit/>
          </a:bodyPr>
          <a:lstStyle/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latin typeface="Times New Roman" pitchFamily="16" charset="0"/>
              </a:rPr>
              <a:t>Дата </a:t>
            </a:r>
            <a:r>
              <a:rPr lang="ru-RU" altLang="ru-RU" sz="1600" b="1" dirty="0" err="1" smtClean="0">
                <a:latin typeface="Times New Roman" pitchFamily="16" charset="0"/>
              </a:rPr>
              <a:t>рожде</a:t>
            </a:r>
            <a:r>
              <a:rPr lang="ru-RU" altLang="ru-RU" sz="1600" b="1" dirty="0" smtClean="0">
                <a:latin typeface="Times New Roman" pitchFamily="16" charset="0"/>
              </a:rPr>
              <a:t> 14.10.1960 г.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buClr>
                <a:schemeClr val="accent1"/>
              </a:buClr>
              <a:buSzPct val="68000"/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B80047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71472" y="3857628"/>
            <a:ext cx="8072494" cy="27146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Дата рождения: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6" charset="0"/>
                <a:ea typeface="+mn-ea"/>
              </a:rPr>
              <a:t>09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.01.1980 г.</a:t>
            </a:r>
          </a:p>
          <a:p>
            <a:pPr lvl="0" algn="just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Профессиональное образование: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</a:rPr>
              <a:t>высшее,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itchFamily="18" charset="0"/>
                <a:ea typeface="+mn-ea"/>
              </a:rPr>
              <a:t>учитель иностранного языка (английский и немецкий) по специальности «Филолог. Преподаватель по специальности «Филология»,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itchFamily="16" charset="0"/>
              </a:rPr>
              <a:t>МГУ им. Н.П. Огарева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</a:rPr>
              <a:t>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диплом 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itchFamily="16" charset="0"/>
              </a:rPr>
              <a:t>ДВС № 1653329, дата выдачи 2002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г.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Стаж педагогической работы (по специальности иностранные языки): 14 лет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Общий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6" charset="0"/>
                <a:ea typeface="+mn-ea"/>
              </a:rPr>
              <a:t>педагогически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й стаж: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6" charset="0"/>
                <a:ea typeface="+mn-ea"/>
              </a:rPr>
              <a:t>19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 лет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Наличие квалификационной категории: первая</a:t>
            </a:r>
          </a:p>
          <a:p>
            <a:pPr marL="0" marR="0" lvl="0" indent="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Дата последней аттестации: </a:t>
            </a:r>
            <a:r>
              <a:rPr lang="ru-RU" sz="1600" b="1" noProof="0" dirty="0" smtClean="0">
                <a:solidFill>
                  <a:schemeClr val="tx1"/>
                </a:solidFill>
                <a:latin typeface="Times New Roman" pitchFamily="16" charset="0"/>
                <a:ea typeface="+mn-ea"/>
              </a:rPr>
              <a:t>14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6" charset="0"/>
                <a:ea typeface="+mn-ea"/>
              </a:rPr>
              <a:t>.05.2019 г.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</a:rPr>
              <a:t>Приказ МО РМ №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itchFamily="18" charset="0"/>
                <a:ea typeface="+mn-ea"/>
              </a:rPr>
              <a:t>51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</a:rPr>
              <a:t> от </a:t>
            </a:r>
            <a:r>
              <a:rPr lang="ru-RU" altLang="ru-RU" sz="1600" b="1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</a:rPr>
              <a:t>2</a:t>
            </a:r>
            <a:r>
              <a:rPr lang="ru-RU" altLang="ru-RU" sz="1600" b="1" dirty="0" smtClean="0">
                <a:solidFill>
                  <a:schemeClr val="tx1"/>
                </a:solidFill>
                <a:latin typeface="Times New Roman" pitchFamily="18" charset="0"/>
                <a:ea typeface="+mn-ea"/>
              </a:rPr>
              <a:t>2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</a:rPr>
              <a:t>.05.2019г.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6" charset="0"/>
              <a:ea typeface="+mn-ea"/>
            </a:endParaRPr>
          </a:p>
        </p:txBody>
      </p:sp>
      <p:pic>
        <p:nvPicPr>
          <p:cNvPr id="30721" name="Picture 1" descr="C:\Users\Admin\Desktop\IMG_20170901_103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2500298" cy="329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571472" y="142852"/>
            <a:ext cx="8328056" cy="910454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6.Позитивные </a:t>
            </a: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результаты внеурочной деятельности обучающихся</a:t>
            </a:r>
            <a:r>
              <a:rPr lang="ru-RU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Заочные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дистанционные мероприятия в сети Интернет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928662" y="1071546"/>
            <a:ext cx="7500990" cy="428628"/>
          </a:xfrm>
        </p:spPr>
        <p:txBody>
          <a:bodyPr>
            <a:normAutofit lnSpcReduction="10000"/>
          </a:bodyPr>
          <a:lstStyle/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1" dirty="0" smtClean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  <a:p>
            <a:pPr eaLnBrk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643050"/>
            <a:ext cx="2894077" cy="4092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643049"/>
            <a:ext cx="2857520" cy="4040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1643050"/>
            <a:ext cx="2829335" cy="40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0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180166"/>
            <a:ext cx="8136904" cy="1132682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6.Позитивные результаты внеурочной деятельности обучающихся</a:t>
            </a:r>
            <a:r>
              <a:rPr lang="ru-RU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Заочные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дистанционные мероприятия в сети Интернет</a:t>
            </a:r>
            <a:endParaRPr lang="ru-RU" altLang="ru-RU" sz="20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82711" y="1146060"/>
            <a:ext cx="3149420" cy="4429156"/>
          </a:xfrm>
          <a:ln>
            <a:solidFill>
              <a:srgbClr val="74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209572" y="1146067"/>
            <a:ext cx="3143275" cy="442298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780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1357298"/>
            <a:ext cx="2753315" cy="3786214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86439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r>
              <a:rPr lang="ru-RU" sz="16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Очные муниципальные мероприятия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736"/>
            <a:ext cx="5690721" cy="371477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928670"/>
            <a:ext cx="3992993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880951"/>
            <a:ext cx="4214842" cy="57626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5984" y="1428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7. Наличие публикаций</a:t>
            </a:r>
            <a:b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</a:br>
            <a:r>
              <a:rPr lang="ru-RU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8785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7. Наличие публикаций</a:t>
            </a:r>
            <a:b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</a:br>
            <a:r>
              <a:rPr lang="ru-RU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875045"/>
            <a:ext cx="4246344" cy="5840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857232"/>
            <a:ext cx="4143404" cy="5856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91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2428860" y="214290"/>
            <a:ext cx="4857784" cy="714380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7. Наличие публикаций</a:t>
            </a:r>
            <a:r>
              <a:rPr lang="ru-RU" sz="2000" b="1" kern="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kern="0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сети Интернет</a:t>
            </a:r>
            <a:endParaRPr lang="ru-RU" altLang="ru-RU" sz="20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2" y="1500174"/>
            <a:ext cx="2265110" cy="320221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5" y="1643050"/>
            <a:ext cx="2176165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1542057"/>
            <a:ext cx="2214578" cy="3130771"/>
          </a:xfrm>
          <a:prstGeom prst="rect">
            <a:avLst/>
          </a:prstGeom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71612"/>
            <a:ext cx="2286016" cy="307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7777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/>
        </p:blipFill>
        <p:spPr>
          <a:xfrm>
            <a:off x="1828653" y="1285860"/>
            <a:ext cx="5913097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2844" y="142852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очно</a:t>
            </a:r>
            <a:r>
              <a:rPr lang="ru-RU" altLang="ru-RU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) и т.д.</a:t>
            </a:r>
            <a:r>
              <a:rPr lang="ru-RU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" b="6038"/>
          <a:stretch/>
        </p:blipFill>
        <p:spPr>
          <a:xfrm>
            <a:off x="2428860" y="928670"/>
            <a:ext cx="4628798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85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9.Выступления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1600" b="1" dirty="0" err="1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очно</a:t>
            </a:r>
            <a:r>
              <a:rPr lang="ru-RU" altLang="ru-RU" sz="16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) и т.д.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6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184150"/>
            <a:ext cx="8856984" cy="744520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10. Проведение открытых уроков, мастер-классов, мероприятий</a:t>
            </a:r>
            <a:r>
              <a:rPr lang="ru-RU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10927"/>
          <a:stretch>
            <a:fillRect/>
          </a:stretch>
        </p:blipFill>
        <p:spPr>
          <a:xfrm>
            <a:off x="2298698" y="1000108"/>
            <a:ext cx="4630756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0391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b="22141"/>
          <a:stretch>
            <a:fillRect/>
          </a:stretch>
        </p:blipFill>
        <p:spPr>
          <a:xfrm>
            <a:off x="4857752" y="1357298"/>
            <a:ext cx="4074211" cy="4272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b="30740"/>
          <a:stretch>
            <a:fillRect/>
          </a:stretch>
        </p:blipFill>
        <p:spPr>
          <a:xfrm>
            <a:off x="134391" y="1357299"/>
            <a:ext cx="4437609" cy="4257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57158" y="142852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10. Проведение открытых уроков, мастер-классов,  мероприятий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214282" y="357166"/>
            <a:ext cx="8501122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Представление  собственного педагогического опыта</a:t>
            </a:r>
            <a:endParaRPr lang="ru-RU" alt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50017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https://shkolabolsheelxovskaya-r13.gosweb.gosuslugi.ru/persony/sotrudniki-177_66.html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7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b="18877"/>
          <a:stretch>
            <a:fillRect/>
          </a:stretch>
        </p:blipFill>
        <p:spPr>
          <a:xfrm>
            <a:off x="2214545" y="714356"/>
            <a:ext cx="5312039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428992" y="214290"/>
            <a:ext cx="2388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11.Наставничество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8831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32066"/>
          <a:stretch>
            <a:fillRect/>
          </a:stretch>
        </p:blipFill>
        <p:spPr>
          <a:xfrm>
            <a:off x="4572000" y="1428736"/>
            <a:ext cx="4388757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285984" y="285728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12. Экспертная деятельность</a:t>
            </a:r>
          </a:p>
        </p:txBody>
      </p:sp>
      <p:pic>
        <p:nvPicPr>
          <p:cNvPr id="8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3939695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857233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13. Общественно-педагогическая активность педагога: участие в работе педагогических сообществ, комиссий, </a:t>
            </a:r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жюри </a:t>
            </a: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конкурсов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42956"/>
          <a:stretch>
            <a:fillRect/>
          </a:stretch>
        </p:blipFill>
        <p:spPr>
          <a:xfrm>
            <a:off x="1928794" y="2357430"/>
            <a:ext cx="5710114" cy="4363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566048" y="831014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Участие в работе педагогических сообществ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1144355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defTabSz="914400">
              <a:buClrTx/>
              <a:buSzTx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Сообщество учителей английского языка: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https://vk.com/eflteachers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269875" algn="just" defTabSz="914400" eaLnBrk="0" hangingPunct="0">
              <a:buClrTx/>
              <a:buSzTx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  <a:hlinkClick r:id="rId4"/>
            </a:endParaRPr>
          </a:p>
          <a:p>
            <a:pPr lvl="0" indent="269875" algn="just" defTabSz="914400" eaLnBrk="0" hangingPunct="0">
              <a:buClrTx/>
              <a:buSzTx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https://portalobrazovaniya.ru/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6116" y="2000240"/>
            <a:ext cx="288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Муниципальный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13. Общественно-педагогическая активность педагога: участие в работе педагогических сообществ, комиссий, жюри конкурсов</a:t>
            </a:r>
            <a:b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Участие в работе педагогических сообществ</a:t>
            </a: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Участие в работе педагогических сообществ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71" y="1600200"/>
            <a:ext cx="329125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6995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832790"/>
              </p:ext>
            </p:extLst>
          </p:nvPr>
        </p:nvGraphicFramePr>
        <p:xfrm>
          <a:off x="357157" y="625440"/>
          <a:ext cx="4152551" cy="5875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Acrobat Document" r:id="rId4" imgW="5393880" imgH="7617240" progId="AcroExch.Document.DC">
                  <p:embed/>
                </p:oleObj>
              </mc:Choice>
              <mc:Fallback>
                <p:oleObj name="Acrobat Document" r:id="rId4" imgW="5393880" imgH="7617240" progId="AcroExch.Document.DC">
                  <p:embed/>
                  <p:pic>
                    <p:nvPicPr>
                      <p:cNvPr id="0" name="Содержимое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7" y="625440"/>
                        <a:ext cx="4152551" cy="58753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57224" y="142852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14. Участие педагога в профессиональных конкурсах</a:t>
            </a:r>
            <a:r>
              <a:rPr lang="ru-RU" sz="2000" kern="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kern="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655248"/>
            <a:ext cx="4134927" cy="58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56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14. Участие педагога в профессиональных конкурсах</a:t>
            </a:r>
            <a:r>
              <a:rPr lang="ru-RU" sz="2000" kern="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kern="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Муниципальный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уровень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" r="-276" b="32074"/>
          <a:stretch>
            <a:fillRect/>
          </a:stretch>
        </p:blipFill>
        <p:spPr>
          <a:xfrm>
            <a:off x="1928794" y="972961"/>
            <a:ext cx="6099160" cy="5527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22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1500174"/>
            <a:ext cx="2734077" cy="386927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06040" y="719665"/>
            <a:ext cx="3834664" cy="5395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71802" y="357166"/>
            <a:ext cx="3137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15.Награды и поощрения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39575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214282" y="146621"/>
            <a:ext cx="8715436" cy="56773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15.Награды и поощрения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050" y="971004"/>
            <a:ext cx="4000528" cy="5630372"/>
          </a:xfr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643174" y="571480"/>
            <a:ext cx="4033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77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1.Стабильные положительные результаты (положительная динамика) освоения обучающимися образовательных программ по  итогам мониторингов, проводимых организацией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1963" b="25422"/>
          <a:stretch/>
        </p:blipFill>
        <p:spPr>
          <a:xfrm>
            <a:off x="1998301" y="1142984"/>
            <a:ext cx="5649395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989034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2.Положительные результаты освоения обучающимися образовательных программ по итогам внешнего  мониторинга системы образования</a:t>
            </a:r>
            <a:endParaRPr lang="ru-RU" altLang="ru-RU" sz="2000" b="1" dirty="0" smtClean="0">
              <a:solidFill>
                <a:srgbClr val="000099"/>
              </a:solidFill>
              <a:latin typeface="Times New Roman" pitchFamily="18" charset="0"/>
              <a:ea typeface="Lucida Sans Unicode" pitchFamily="32" charset="0"/>
              <a:cs typeface="Times New Roman" pitchFamily="18" charset="0"/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ru-RU" altLang="ru-RU" sz="2800" b="1" dirty="0" smtClean="0">
              <a:solidFill>
                <a:srgbClr val="7030A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40"/>
          <a:stretch/>
        </p:blipFill>
        <p:spPr>
          <a:xfrm>
            <a:off x="1643041" y="1000108"/>
            <a:ext cx="5746895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31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480956" cy="571504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2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3.Реализация:</a:t>
            </a:r>
            <a:br>
              <a:rPr lang="ru-RU" altLang="ru-RU" sz="22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- программ углубленного изучения предмета;</a:t>
            </a:r>
            <a:br>
              <a:rPr lang="ru-RU" altLang="ru-RU" sz="22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</a:br>
            <a:r>
              <a:rPr lang="ru-RU" altLang="ru-RU" sz="22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- профильного обучения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87"/>
          <a:stretch/>
        </p:blipFill>
        <p:spPr>
          <a:xfrm>
            <a:off x="1785918" y="1285860"/>
            <a:ext cx="6286544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748464" cy="439718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4.Участие в инновационной (экспериментальной) деятельности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>
            <a:fillRect/>
          </a:stretch>
        </p:blipFill>
        <p:spPr>
          <a:xfrm>
            <a:off x="214282" y="1142984"/>
            <a:ext cx="4357717" cy="4653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8"/>
          <a:stretch>
            <a:fillRect/>
          </a:stretch>
        </p:blipFill>
        <p:spPr>
          <a:xfrm>
            <a:off x="4786315" y="1142985"/>
            <a:ext cx="403271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143504" y="714356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714356"/>
            <a:ext cx="426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0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8604448" cy="525146"/>
          </a:xfrm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4.Участие в инновационной (экспериментальной) деятельности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375120"/>
              </p:ext>
            </p:extLst>
          </p:nvPr>
        </p:nvGraphicFramePr>
        <p:xfrm>
          <a:off x="2786050" y="714356"/>
          <a:ext cx="4214305" cy="585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Acrobat Document" r:id="rId3" imgW="5393880" imgH="7617240" progId="AcroExch.Document.DC">
                  <p:embed/>
                </p:oleObj>
              </mc:Choice>
              <mc:Fallback>
                <p:oleObj name="Acrobat Document" r:id="rId3" imgW="5393880" imgH="7617240" progId="AcroExch.Document.DC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714356"/>
                        <a:ext cx="4214305" cy="5853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45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8858312" cy="428628"/>
          </a:xfrm>
        </p:spPr>
        <p:txBody>
          <a:bodyPr>
            <a:noAutofit/>
          </a:bodyPr>
          <a:lstStyle/>
          <a:p>
            <a:r>
              <a:rPr lang="ru-RU" altLang="ru-RU" sz="2000" b="1" dirty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5.Результаты участия обучающихся во Всероссийской предметной олимпиаде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" b="20229"/>
          <a:stretch>
            <a:fillRect/>
          </a:stretch>
        </p:blipFill>
        <p:spPr>
          <a:xfrm>
            <a:off x="1683022" y="787879"/>
            <a:ext cx="5818355" cy="5784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643050"/>
            <a:ext cx="2928958" cy="4000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2" y="1643050"/>
            <a:ext cx="2873746" cy="4062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1643050"/>
            <a:ext cx="2810643" cy="39729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44" y="285729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0099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5.Результаты участия обучающихся во Всероссийской предметной олимпиаде</a:t>
            </a:r>
            <a:r>
              <a:rPr lang="ru-RU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17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7250</TotalTime>
  <Words>361</Words>
  <Application>Microsoft Office PowerPoint</Application>
  <PresentationFormat>Экран (4:3)</PresentationFormat>
  <Paragraphs>51</Paragraphs>
  <Slides>27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MS Gothic</vt:lpstr>
      <vt:lpstr>Arial</vt:lpstr>
      <vt:lpstr>Calibri</vt:lpstr>
      <vt:lpstr>Lucida Sans Unicode</vt:lpstr>
      <vt:lpstr>Times New Roman</vt:lpstr>
      <vt:lpstr>1_Тема Office</vt:lpstr>
      <vt:lpstr>Acrobat Document</vt:lpstr>
      <vt:lpstr>Презентация PowerPoint</vt:lpstr>
      <vt:lpstr>Презентация PowerPoint</vt:lpstr>
      <vt:lpstr>1.Стабильные положительные результаты (положительная динамика) освоения обучающимися образовательных программ по  итогам мониторингов, проводимых организацией </vt:lpstr>
      <vt:lpstr>2.Положительные результаты освоения обучающимися образовательных программ по итогам внешнего  мониторинга системы образования</vt:lpstr>
      <vt:lpstr>3.Реализация: - программ углубленного изучения предмета; - профильного обучения  </vt:lpstr>
      <vt:lpstr>4.Участие в инновационной (экспериментальной) деятельности</vt:lpstr>
      <vt:lpstr>4.Участие в инновационной (экспериментальной) деятельности</vt:lpstr>
      <vt:lpstr>5.Результаты участия обучающихся во Всероссийской предметной олимпиаде</vt:lpstr>
      <vt:lpstr>Презентация PowerPoint</vt:lpstr>
      <vt:lpstr>6.Позитивные результаты внеурочной деятельности обучающихся Заочные/дистанционные мероприятия в сети Интернет</vt:lpstr>
      <vt:lpstr> 6.Позитивные результаты внеурочной деятельности обучающихся Заочные/дистанционные мероприятия в сети Интернет</vt:lpstr>
      <vt:lpstr>Презентация PowerPoint</vt:lpstr>
      <vt:lpstr>Презентация PowerPoint</vt:lpstr>
      <vt:lpstr>7. Наличие публикаций в сети Интернет</vt:lpstr>
      <vt:lpstr> 7. Наличие публикаций в сети Интернет</vt:lpstr>
      <vt:lpstr>Презентация PowerPoint</vt:lpstr>
      <vt:lpstr>Презентация PowerPoint</vt:lpstr>
      <vt:lpstr>10. Проведение открытых уроков, мастер-классов, мероприятий Уровень образовательной организации</vt:lpstr>
      <vt:lpstr>Презентация PowerPoint</vt:lpstr>
      <vt:lpstr>Презентация PowerPoint</vt:lpstr>
      <vt:lpstr>Презентация PowerPoint</vt:lpstr>
      <vt:lpstr>13. Общественно-педагогическая активность педагога: участие в работе педагогических сообществ, комиссий, жюри конкурсов</vt:lpstr>
      <vt:lpstr>13. Общественно-педагогическая активность педагога: участие в работе педагогических сообществ, комиссий, жюри конкурсов Участие в работе педагогических сообществ </vt:lpstr>
      <vt:lpstr>Презентация PowerPoint</vt:lpstr>
      <vt:lpstr>14. Участие педагога в профессиональных конкурсах Муниципальный уровень</vt:lpstr>
      <vt:lpstr>Презентация PowerPoint</vt:lpstr>
      <vt:lpstr>15.Награды и поощрения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PackardBell</cp:lastModifiedBy>
  <cp:revision>774</cp:revision>
  <cp:lastPrinted>1601-01-01T00:00:00Z</cp:lastPrinted>
  <dcterms:created xsi:type="dcterms:W3CDTF">2010-08-04T11:06:49Z</dcterms:created>
  <dcterms:modified xsi:type="dcterms:W3CDTF">2024-02-21T18:36:02Z</dcterms:modified>
</cp:coreProperties>
</file>