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4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4" r:id="rId35"/>
    <p:sldId id="290" r:id="rId36"/>
    <p:sldId id="293" r:id="rId37"/>
    <p:sldId id="291" r:id="rId38"/>
    <p:sldId id="292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67F6-3658-441F-A794-089911BBD7B9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DF9-1138-4E65-A7D7-78D84DFF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83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67F6-3658-441F-A794-089911BBD7B9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DF9-1138-4E65-A7D7-78D84DFF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8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67F6-3658-441F-A794-089911BBD7B9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DF9-1138-4E65-A7D7-78D84DFF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5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67F6-3658-441F-A794-089911BBD7B9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DF9-1138-4E65-A7D7-78D84DFF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67F6-3658-441F-A794-089911BBD7B9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DF9-1138-4E65-A7D7-78D84DFF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3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67F6-3658-441F-A794-089911BBD7B9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DF9-1138-4E65-A7D7-78D84DFF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67F6-3658-441F-A794-089911BBD7B9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DF9-1138-4E65-A7D7-78D84DFF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67F6-3658-441F-A794-089911BBD7B9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DF9-1138-4E65-A7D7-78D84DFF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92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67F6-3658-441F-A794-089911BBD7B9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DF9-1138-4E65-A7D7-78D84DFF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58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67F6-3658-441F-A794-089911BBD7B9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DF9-1138-4E65-A7D7-78D84DFF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8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67F6-3658-441F-A794-089911BBD7B9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4DF9-1138-4E65-A7D7-78D84DFF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D67F6-3658-441F-A794-089911BBD7B9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14DF9-1138-4E65-A7D7-78D84DFF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7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hkolabolsheelxovskaya-r13.gosweb.gosuslugi.ru/pedagogam-i-sotrudnikam/attestatsiya-pedagogicheskih-rabotnikov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4953000" y="214313"/>
            <a:ext cx="542925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 образования    Республики Мордовия</a:t>
            </a:r>
            <a:r>
              <a:rPr lang="ru-RU" altLang="ru-RU" sz="2400" i="1" dirty="0">
                <a:solidFill>
                  <a:srgbClr val="CC0000"/>
                </a:solidFill>
              </a:rPr>
              <a:t/>
            </a:r>
            <a:br>
              <a:rPr lang="ru-RU" altLang="ru-RU" sz="2400" i="1" dirty="0">
                <a:solidFill>
                  <a:srgbClr val="CC0000"/>
                </a:solidFill>
              </a:rPr>
            </a:br>
            <a:endParaRPr lang="ru-RU" altLang="ru-RU" sz="1800" dirty="0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5232401" y="1343891"/>
            <a:ext cx="5286375" cy="2744712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 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Чирановой Татьяны Сергеевны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 русского языка и литературы </a:t>
            </a:r>
            <a:b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«Большеелховская средняя </a:t>
            </a:r>
            <a:b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общеобразовательная школа» </a:t>
            </a:r>
            <a:b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Лямбирского муниципального района  Республики Мордовия</a:t>
            </a:r>
            <a:b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581891" y="4253345"/>
            <a:ext cx="11083636" cy="227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06. 1978 г.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образование: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b="1" dirty="0">
                <a:latin typeface="Times New Roman" panose="02020603050405020304" pitchFamily="18" charset="0"/>
              </a:rPr>
              <a:t>учитель русского языка и литературы по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специальности </a:t>
            </a:r>
            <a:r>
              <a:rPr lang="ru-RU" altLang="ru-RU" sz="1600" b="1" dirty="0">
                <a:latin typeface="Times New Roman" panose="02020603050405020304" pitchFamily="18" charset="0"/>
              </a:rPr>
              <a:t>«Филология», МГУ им. Н.П. Огарева</a:t>
            </a:r>
            <a:r>
              <a:rPr lang="ru-RU" altLang="ru-RU" sz="1600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</a:rPr>
              <a:t>,  № диплома ДВС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0094393,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выдачи 29.06.2000 г.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8000"/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 (по специальности «Филология»):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года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8000"/>
              <a:buFont typeface="Times New Roman" panose="02020603050405020304" pitchFamily="18" charset="0"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стаж: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года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8000"/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данной организации: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лет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8000"/>
              <a:buFont typeface="Times New Roman" panose="02020603050405020304" pitchFamily="18" charset="0"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квалификационной категории: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8000"/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последней аттестации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20.12.2017 г.  Приказ МО РМ №1055 от 21.12.2017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pic>
        <p:nvPicPr>
          <p:cNvPr id="2053" name="Picture 6" descr="Копия GDjxJfZIni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891" y="214312"/>
            <a:ext cx="3837709" cy="387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8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58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>
                <a:solidFill>
                  <a:schemeClr val="accent5"/>
                </a:solidFill>
                <a:latin typeface="Trebuchet MS" panose="020B0603020202020204"/>
              </a:rPr>
              <a:t>6. Позитивные результаты внеурочной деятельности </a:t>
            </a:r>
            <a:r>
              <a:rPr lang="ru-RU" sz="2400" b="1" dirty="0" smtClean="0">
                <a:solidFill>
                  <a:schemeClr val="accent5"/>
                </a:solidFill>
                <a:latin typeface="Trebuchet MS" panose="020B0603020202020204"/>
              </a:rPr>
              <a:t>обучающихся</a:t>
            </a:r>
            <a:br>
              <a:rPr lang="ru-RU" sz="2400" b="1" dirty="0" smtClean="0">
                <a:solidFill>
                  <a:schemeClr val="accent5"/>
                </a:solidFill>
                <a:latin typeface="Trebuchet MS" panose="020B0603020202020204"/>
              </a:rPr>
            </a:br>
            <a:r>
              <a:rPr lang="ru-RU" sz="2400" b="1" dirty="0">
                <a:solidFill>
                  <a:srgbClr val="FF0000"/>
                </a:solidFill>
                <a:latin typeface="Trebuchet MS" panose="020B0603020202020204"/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  <a:latin typeface="Trebuchet MS" panose="020B0603020202020204"/>
              </a:rPr>
              <a:t>аочные</a:t>
            </a:r>
            <a:r>
              <a:rPr lang="en-US" sz="2400" b="1" smtClean="0">
                <a:solidFill>
                  <a:srgbClr val="FF0000"/>
                </a:solidFill>
                <a:latin typeface="Trebuchet MS" panose="020B0603020202020204"/>
              </a:rPr>
              <a:t>/</a:t>
            </a:r>
            <a:r>
              <a:rPr lang="ru-RU" sz="2400" b="1" smtClean="0">
                <a:solidFill>
                  <a:srgbClr val="FF0000"/>
                </a:solidFill>
                <a:latin typeface="Trebuchet MS" panose="020B0603020202020204"/>
              </a:rPr>
              <a:t>дистанционные мероприятия в сети Интернет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170" name="Picture 2" descr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700" y="1176770"/>
            <a:ext cx="3530303" cy="500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834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658574"/>
            <a:ext cx="10515600" cy="529648"/>
          </a:xfrm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sz="1800" b="1" dirty="0">
                <a:solidFill>
                  <a:srgbClr val="FF0000"/>
                </a:solidFill>
                <a:latin typeface="Trebuchet MS" panose="020B0603020202020204"/>
              </a:rPr>
              <a:t>Муниципальный уровень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196909"/>
            <a:ext cx="10661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472C4"/>
                </a:solidFill>
                <a:latin typeface="Trebuchet MS" panose="020B0603020202020204"/>
                <a:ea typeface="+mj-ea"/>
                <a:cs typeface="+mj-cs"/>
              </a:rPr>
              <a:t>6. Позитивные результаты внеурочной деятельности обучающихся</a:t>
            </a:r>
            <a:endParaRPr lang="ru-RU" dirty="0"/>
          </a:p>
        </p:txBody>
      </p:sp>
      <p:pic>
        <p:nvPicPr>
          <p:cNvPr id="3074" name="Picture 2" descr="Живая классика март00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"/>
          <a:stretch>
            <a:fillRect/>
          </a:stretch>
        </p:blipFill>
        <p:spPr bwMode="auto">
          <a:xfrm>
            <a:off x="353290" y="1404374"/>
            <a:ext cx="3567546" cy="510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газет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404374"/>
            <a:ext cx="3745270" cy="518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даша защитникам отесчест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5239" y="1389440"/>
            <a:ext cx="3693471" cy="512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13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658574"/>
            <a:ext cx="10515600" cy="529648"/>
          </a:xfrm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sz="1800" b="1" dirty="0">
                <a:solidFill>
                  <a:srgbClr val="FF0000"/>
                </a:solidFill>
                <a:latin typeface="Trebuchet MS" panose="020B0603020202020204"/>
              </a:rPr>
              <a:t>Муниципальный уровень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196909"/>
            <a:ext cx="10661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6. Позитивные результаты внеурочной деятельности обучающихся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ВКС район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71" y="1339732"/>
            <a:ext cx="3671456" cy="53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ЖК Янгляе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1677" y="1339732"/>
            <a:ext cx="3881388" cy="53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ЖК Кошин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616" y="1256400"/>
            <a:ext cx="3936060" cy="543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22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104" y="101888"/>
            <a:ext cx="10515600" cy="76229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srgbClr val="4472C4"/>
                </a:solidFill>
                <a:latin typeface="Trebuchet MS" panose="020B0603020202020204"/>
                <a:ea typeface="+mn-ea"/>
                <a:cs typeface="+mn-cs"/>
              </a:rPr>
              <a:t>6. Позитивные результаты внеурочной деятельности </a:t>
            </a:r>
            <a:r>
              <a:rPr lang="ru-RU" sz="2400" b="1" dirty="0" smtClean="0">
                <a:solidFill>
                  <a:srgbClr val="4472C4"/>
                </a:solidFill>
                <a:latin typeface="Trebuchet MS" panose="020B0603020202020204"/>
                <a:ea typeface="+mn-ea"/>
                <a:cs typeface="+mn-cs"/>
              </a:rPr>
              <a:t>обучающихся</a:t>
            </a:r>
            <a:br>
              <a:rPr lang="ru-RU" sz="2400" b="1" dirty="0" smtClean="0">
                <a:solidFill>
                  <a:srgbClr val="4472C4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ru-RU" sz="2400" b="1" dirty="0">
                <a:solidFill>
                  <a:srgbClr val="FF0000"/>
                </a:solidFill>
                <a:latin typeface="Trebuchet MS" panose="020B0603020202020204"/>
                <a:ea typeface="+mn-ea"/>
                <a:cs typeface="+mn-cs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rebuchet MS" panose="020B0603020202020204"/>
                <a:ea typeface="+mn-ea"/>
                <a:cs typeface="+mn-cs"/>
              </a:rPr>
              <a:t>еспубликанский уровень</a:t>
            </a:r>
            <a:endParaRPr lang="ru-RU" sz="18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8746" y="3126332"/>
            <a:ext cx="7751654" cy="26974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122" name="Picture 2" descr="Урок письма 18 Чиран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77" y="1316182"/>
            <a:ext cx="3826240" cy="531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1237" y="1316182"/>
            <a:ext cx="3638982" cy="537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Янгляева Б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8038" y="1316182"/>
            <a:ext cx="3668659" cy="531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653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104" y="101888"/>
            <a:ext cx="10515600" cy="76229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srgbClr val="4472C4"/>
                </a:solidFill>
                <a:latin typeface="Trebuchet MS" panose="020B0603020202020204"/>
                <a:ea typeface="+mn-ea"/>
                <a:cs typeface="+mn-cs"/>
              </a:rPr>
              <a:t>6. Позитивные результаты внеурочной деятельности </a:t>
            </a:r>
            <a:r>
              <a:rPr lang="ru-RU" sz="2400" b="1" dirty="0" smtClean="0">
                <a:solidFill>
                  <a:srgbClr val="4472C4"/>
                </a:solidFill>
                <a:latin typeface="Trebuchet MS" panose="020B0603020202020204"/>
                <a:ea typeface="+mn-ea"/>
                <a:cs typeface="+mn-cs"/>
              </a:rPr>
              <a:t>обучающихся</a:t>
            </a:r>
            <a:br>
              <a:rPr lang="ru-RU" sz="2400" b="1" dirty="0" smtClean="0">
                <a:solidFill>
                  <a:srgbClr val="4472C4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ru-RU" sz="2400" b="1" dirty="0">
                <a:solidFill>
                  <a:srgbClr val="FF0000"/>
                </a:solidFill>
                <a:latin typeface="Trebuchet MS" panose="020B0603020202020204"/>
                <a:ea typeface="+mn-ea"/>
                <a:cs typeface="+mn-cs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rebuchet MS" panose="020B0603020202020204"/>
                <a:ea typeface="+mn-ea"/>
                <a:cs typeface="+mn-cs"/>
              </a:rPr>
              <a:t>еспубликанский уровень</a:t>
            </a:r>
            <a:endParaRPr lang="ru-RU" sz="18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72073" y="3119776"/>
            <a:ext cx="3863339" cy="199279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6146" name="Picture 2" descr="8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944" y="1293235"/>
            <a:ext cx="3625128" cy="519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77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145" y="1293235"/>
            <a:ext cx="3685764" cy="519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728" y="1293235"/>
            <a:ext cx="3773899" cy="51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10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3964"/>
            <a:ext cx="10515600" cy="975058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4472C4"/>
                </a:solidFill>
                <a:latin typeface="Trebuchet MS" panose="020B0603020202020204"/>
              </a:rPr>
              <a:t>6. Позитивные результаты внеурочной деятельности обучающихся</a:t>
            </a:r>
            <a:br>
              <a:rPr lang="ru-RU" sz="2200" b="1" dirty="0">
                <a:solidFill>
                  <a:srgbClr val="4472C4"/>
                </a:solidFill>
                <a:latin typeface="Trebuchet MS" panose="020B0603020202020204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rebuchet MS" panose="020B0603020202020204"/>
              </a:rPr>
              <a:t>Всероссийский </a:t>
            </a:r>
            <a:r>
              <a:rPr lang="ru-RU" sz="2200" b="1" dirty="0">
                <a:solidFill>
                  <a:srgbClr val="FF0000"/>
                </a:solidFill>
                <a:latin typeface="Trebuchet MS" panose="020B0603020202020204"/>
              </a:rPr>
              <a:t>уровень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3805" y="2188196"/>
            <a:ext cx="7079558" cy="34070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8194" name="Picture 2" descr="Письмо Росс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07" y="983673"/>
            <a:ext cx="4072016" cy="563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Шумкин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364" y="895744"/>
            <a:ext cx="4087089" cy="580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Чиранова Д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633" y="1130949"/>
            <a:ext cx="3708733" cy="533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44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3136"/>
            <a:ext cx="10515600" cy="349539"/>
          </a:xfrm>
        </p:spPr>
        <p:txBody>
          <a:bodyPr>
            <a:normAutofit lnSpcReduction="10000"/>
          </a:bodyPr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rebuchet MS" panose="020B0603020202020204"/>
              </a:rPr>
              <a:t>  </a:t>
            </a:r>
            <a:endParaRPr lang="ru-RU" sz="1800" b="1" dirty="0">
              <a:solidFill>
                <a:srgbClr val="FF0000"/>
              </a:solidFill>
              <a:latin typeface="Trebuchet MS" panose="020B06030202020202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5963" y="258465"/>
            <a:ext cx="102385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6. Позитивные результаты внеурочной деятельности обучающихся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074" y="802283"/>
            <a:ext cx="4849090" cy="585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5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3136"/>
            <a:ext cx="10515600" cy="349539"/>
          </a:xfrm>
        </p:spPr>
        <p:txBody>
          <a:bodyPr>
            <a:normAutofit lnSpcReduction="10000"/>
          </a:bodyPr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FF0000"/>
                </a:solidFill>
                <a:latin typeface="Trebuchet MS" panose="020B0603020202020204"/>
              </a:rPr>
              <a:t>Международный уровень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5963" y="258465"/>
            <a:ext cx="102385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72C4"/>
                </a:solidFill>
                <a:latin typeface="Trebuchet MS" panose="020B0603020202020204"/>
                <a:ea typeface="+mj-ea"/>
                <a:cs typeface="+mj-cs"/>
              </a:rPr>
              <a:t>6. Позитивные результаты внеурочной деятельности обучающихся</a:t>
            </a:r>
            <a:endParaRPr lang="ru-RU" dirty="0"/>
          </a:p>
        </p:txBody>
      </p:sp>
      <p:pic>
        <p:nvPicPr>
          <p:cNvPr id="1026" name="Picture 2" descr="грам Ан 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024" y="1366459"/>
            <a:ext cx="3879116" cy="524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185" y="1366459"/>
            <a:ext cx="5139711" cy="50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98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7276" y="2409720"/>
            <a:ext cx="8376851" cy="37949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ert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26" y="1027906"/>
            <a:ext cx="3892458" cy="547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31547" y="103293"/>
            <a:ext cx="34339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7. Наличие публикаций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kern="0" dirty="0">
                <a:solidFill>
                  <a:srgbClr val="FF0000"/>
                </a:solidFill>
                <a:latin typeface="Trebuchet MS" panose="020B0603020202020204"/>
                <a:ea typeface="+mj-ea"/>
                <a:cs typeface="+mj-cs"/>
              </a:rPr>
              <a:t>в</a:t>
            </a:r>
            <a:r>
              <a:rPr lang="ru-RU" sz="2200" b="1" kern="0" dirty="0" smtClean="0">
                <a:solidFill>
                  <a:srgbClr val="FF0000"/>
                </a:solidFill>
                <a:latin typeface="Trebuchet MS" panose="020B0603020202020204"/>
                <a:ea typeface="+mj-ea"/>
                <a:cs typeface="+mj-cs"/>
              </a:rPr>
              <a:t> сети Интернет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051" name="Picture 3" descr="Certificate_stsenarij_obscheshkolnogo_meropriyatiya_den_uchitely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417" y="1006705"/>
            <a:ext cx="3873165" cy="549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Свидетельство проекта infourok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4415" y="1006705"/>
            <a:ext cx="3828241" cy="54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69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3018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200" b="1" kern="0" dirty="0">
                <a:solidFill>
                  <a:srgbClr val="4472C4"/>
                </a:solidFill>
                <a:latin typeface="Trebuchet MS" panose="020B0603020202020204"/>
              </a:rPr>
              <a:t>7. Наличие публикаций</a:t>
            </a:r>
          </a:p>
          <a:p>
            <a:pPr lvl="0" algn="ctr">
              <a:defRPr/>
            </a:pPr>
            <a:r>
              <a:rPr lang="ru-RU" sz="2200" b="1" kern="0" dirty="0" smtClean="0">
                <a:solidFill>
                  <a:srgbClr val="FF0000"/>
                </a:solidFill>
                <a:latin typeface="Trebuchet MS" panose="020B0603020202020204"/>
              </a:rPr>
              <a:t>Республиканский уровень</a:t>
            </a:r>
            <a:endParaRPr lang="ru-RU" sz="2200" kern="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42" y="1128433"/>
            <a:ext cx="3520627" cy="497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86" y="1128433"/>
            <a:ext cx="3457310" cy="49540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513" y="1128433"/>
            <a:ext cx="4235330" cy="503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1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://shkolabolsheelxovskaya-r13.gosweb.gosuslugi.ru/pedagogam-i-sotrudnikam/attestatsiya-pedagogicheskih-rabotnikov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79964" y="14497"/>
            <a:ext cx="813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педагогического опыта</a:t>
            </a:r>
            <a:endParaRPr lang="ru-RU" sz="3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79964" y="2759425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237" y="235022"/>
            <a:ext cx="10515600" cy="792884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200" b="1" kern="0" dirty="0">
                <a:solidFill>
                  <a:srgbClr val="4472C4"/>
                </a:solidFill>
                <a:latin typeface="Trebuchet MS" panose="020B0603020202020204"/>
              </a:rPr>
              <a:t>7. Наличие публикаций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200" b="1" kern="0" dirty="0">
                <a:solidFill>
                  <a:srgbClr val="FF0000"/>
                </a:solidFill>
                <a:latin typeface="Trebuchet MS" panose="020B0603020202020204"/>
              </a:rPr>
              <a:t>Республиканский уровень</a:t>
            </a:r>
            <a:endParaRPr lang="ru-RU" sz="2200" kern="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48" y="1158009"/>
            <a:ext cx="3829050" cy="5438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543" y="1191346"/>
            <a:ext cx="3819525" cy="5372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401" y="1057422"/>
            <a:ext cx="4005695" cy="55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6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2474" y="149681"/>
            <a:ext cx="818685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200" b="1" kern="0" dirty="0" smtClean="0">
                <a:solidFill>
                  <a:srgbClr val="4472C4"/>
                </a:solidFill>
                <a:latin typeface="Trebuchet MS" panose="020B0603020202020204"/>
              </a:rPr>
              <a:t>8. </a:t>
            </a:r>
            <a:r>
              <a:rPr lang="ru-RU" sz="2200" b="1" kern="0" dirty="0">
                <a:solidFill>
                  <a:srgbClr val="4472C4"/>
                </a:solidFill>
                <a:latin typeface="Trebuchet MS" panose="020B0603020202020204"/>
              </a:rPr>
              <a:t>Наличие </a:t>
            </a:r>
            <a:r>
              <a:rPr lang="ru-RU" sz="2200" b="1" kern="0" dirty="0" smtClean="0">
                <a:solidFill>
                  <a:srgbClr val="4472C4"/>
                </a:solidFill>
                <a:latin typeface="Trebuchet MS" panose="020B0603020202020204"/>
              </a:rPr>
              <a:t>авторских программ, методических пособий, </a:t>
            </a:r>
          </a:p>
          <a:p>
            <a:pPr lvl="0" algn="ctr">
              <a:defRPr/>
            </a:pPr>
            <a:r>
              <a:rPr lang="ru-RU" sz="2200" b="1" kern="0" dirty="0" smtClean="0">
                <a:solidFill>
                  <a:srgbClr val="4472C4"/>
                </a:solidFill>
                <a:latin typeface="Trebuchet MS" panose="020B0603020202020204"/>
              </a:rPr>
              <a:t>методических рекомендаций</a:t>
            </a:r>
          </a:p>
          <a:p>
            <a:pPr lvl="0" algn="ctr">
              <a:defRPr/>
            </a:pPr>
            <a:r>
              <a:rPr lang="ru-RU" sz="2200" b="1" kern="0" dirty="0" smtClean="0">
                <a:solidFill>
                  <a:srgbClr val="FF0000"/>
                </a:solidFill>
                <a:latin typeface="Trebuchet MS" panose="020B0603020202020204"/>
              </a:rPr>
              <a:t>в сети Интернет</a:t>
            </a:r>
            <a:endParaRPr lang="ru-RU" sz="2200" b="1" kern="0" dirty="0">
              <a:solidFill>
                <a:srgbClr val="FF0000"/>
              </a:solidFill>
              <a:latin typeface="Trebuchet MS" panose="020B0603020202020204"/>
            </a:endParaRPr>
          </a:p>
          <a:p>
            <a:pPr lvl="0" algn="ctr">
              <a:defRPr/>
            </a:pPr>
            <a:endParaRPr lang="ru-RU" sz="2200" b="1" kern="0" dirty="0">
              <a:solidFill>
                <a:srgbClr val="4472C4"/>
              </a:solidFill>
              <a:latin typeface="Trebuchet MS" panose="020B0603020202020204"/>
            </a:endParaRPr>
          </a:p>
        </p:txBody>
      </p:sp>
      <p:pic>
        <p:nvPicPr>
          <p:cNvPr id="3074" name="Picture 2" descr="НАД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902" y="1334294"/>
            <a:ext cx="3810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331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5"/>
                </a:solidFill>
                <a:latin typeface="Trebuchet MS" panose="020B0603020202020204"/>
              </a:rPr>
              <a:t/>
            </a:r>
            <a:br>
              <a:rPr lang="ru-RU" sz="2400" b="1" dirty="0" smtClean="0">
                <a:solidFill>
                  <a:schemeClr val="accent5"/>
                </a:solidFill>
                <a:latin typeface="Trebuchet MS" panose="020B0603020202020204"/>
              </a:rPr>
            </a:br>
            <a:r>
              <a:rPr lang="ru-RU" sz="2400" b="1" dirty="0">
                <a:solidFill>
                  <a:schemeClr val="accent5"/>
                </a:solidFill>
                <a:latin typeface="Trebuchet MS" panose="020B0603020202020204"/>
              </a:rPr>
              <a:t/>
            </a:r>
            <a:br>
              <a:rPr lang="ru-RU" sz="2400" b="1" dirty="0">
                <a:solidFill>
                  <a:schemeClr val="accent5"/>
                </a:solidFill>
                <a:latin typeface="Trebuchet MS" panose="020B0603020202020204"/>
              </a:rPr>
            </a:br>
            <a:r>
              <a:rPr lang="ru-RU" sz="2400" b="1" dirty="0" smtClean="0">
                <a:solidFill>
                  <a:schemeClr val="accent5"/>
                </a:solidFill>
                <a:latin typeface="Trebuchet MS" panose="020B0603020202020204"/>
              </a:rPr>
              <a:t/>
            </a:r>
            <a:br>
              <a:rPr lang="ru-RU" sz="2400" b="1" dirty="0" smtClean="0">
                <a:solidFill>
                  <a:schemeClr val="accent5"/>
                </a:solidFill>
                <a:latin typeface="Trebuchet MS" panose="020B0603020202020204"/>
              </a:rPr>
            </a:br>
            <a:r>
              <a:rPr lang="ru-RU" sz="2400" b="1" dirty="0" smtClean="0">
                <a:solidFill>
                  <a:schemeClr val="accent5"/>
                </a:solidFill>
                <a:latin typeface="Trebuchet MS" panose="020B0603020202020204"/>
              </a:rPr>
              <a:t>9</a:t>
            </a:r>
            <a:r>
              <a:rPr lang="ru-RU" sz="2000" b="1" dirty="0">
                <a:solidFill>
                  <a:schemeClr val="accent5"/>
                </a:solidFill>
                <a:latin typeface="Trebuchet MS" panose="020B0603020202020204"/>
              </a:rPr>
              <a:t>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 и т.д.</a:t>
            </a:r>
            <a:br>
              <a:rPr lang="ru-RU" sz="2000" b="1" dirty="0">
                <a:solidFill>
                  <a:schemeClr val="accent5"/>
                </a:solidFill>
                <a:latin typeface="Trebuchet MS" panose="020B0603020202020204"/>
              </a:rPr>
            </a:br>
            <a:r>
              <a:rPr lang="ru-RU" sz="1800" b="1" dirty="0">
                <a:solidFill>
                  <a:srgbClr val="FF0000"/>
                </a:solidFill>
                <a:latin typeface="Trebuchet MS" panose="020B0603020202020204"/>
                <a:ea typeface="+mn-ea"/>
                <a:cs typeface="+mn-cs"/>
              </a:rPr>
              <a:t>Уровень образовательной организации</a:t>
            </a:r>
            <a:br>
              <a:rPr lang="ru-RU" sz="1800" b="1" dirty="0">
                <a:solidFill>
                  <a:srgbClr val="FF0000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172" y="1687878"/>
            <a:ext cx="4748446" cy="479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17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4608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72C4"/>
                </a:solidFill>
                <a:latin typeface="Trebuchet MS" panose="020B0603020202020204"/>
                <a:ea typeface="+mj-ea"/>
                <a:cs typeface="+mj-cs"/>
              </a:rPr>
              <a:t>9</a:t>
            </a:r>
            <a:r>
              <a:rPr lang="ru-RU" sz="2000" b="1" dirty="0" smtClean="0">
                <a:solidFill>
                  <a:srgbClr val="4472C4"/>
                </a:solidFill>
                <a:latin typeface="Trebuchet MS" panose="020B0603020202020204"/>
                <a:ea typeface="+mj-ea"/>
                <a:cs typeface="+mj-cs"/>
              </a:rPr>
              <a:t>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 и т.д.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47837" y="716201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</a:rPr>
              <a:t>Муниципальный уровень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99" y="911669"/>
            <a:ext cx="4022993" cy="5761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76" y="691634"/>
            <a:ext cx="408622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00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19" y="1553369"/>
            <a:ext cx="3819525" cy="4895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199" y="163632"/>
            <a:ext cx="1062037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4472C4"/>
                </a:solidFill>
                <a:latin typeface="Trebuchet MS" panose="020B0603020202020204"/>
              </a:rPr>
              <a:t>9</a:t>
            </a:r>
            <a:r>
              <a:rPr lang="ru-RU" sz="2000" b="1" dirty="0">
                <a:solidFill>
                  <a:srgbClr val="4472C4"/>
                </a:solidFill>
                <a:latin typeface="Trebuchet MS" panose="020B0603020202020204"/>
              </a:rPr>
              <a:t>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 и т.д</a:t>
            </a:r>
            <a:r>
              <a:rPr lang="ru-RU" sz="2000" b="1" dirty="0" smtClean="0">
                <a:solidFill>
                  <a:srgbClr val="4472C4"/>
                </a:solidFill>
                <a:latin typeface="Trebuchet MS" panose="020B0603020202020204"/>
              </a:rPr>
              <a:t>.</a:t>
            </a:r>
          </a:p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Trebuchet MS" panose="020B0603020202020204"/>
              </a:rPr>
              <a:t>Российский уровень</a:t>
            </a:r>
            <a:r>
              <a:rPr lang="ru-RU" sz="2000" b="1" dirty="0">
                <a:solidFill>
                  <a:srgbClr val="4472C4"/>
                </a:solidFill>
                <a:latin typeface="Trebuchet MS" panose="020B0603020202020204"/>
              </a:rPr>
              <a:t/>
            </a:r>
            <a:br>
              <a:rPr lang="ru-RU" sz="2000" b="1" dirty="0">
                <a:solidFill>
                  <a:srgbClr val="4472C4"/>
                </a:solidFill>
                <a:latin typeface="Trebuchet MS" panose="020B0603020202020204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725" y="1553369"/>
            <a:ext cx="3638550" cy="4733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005" y="1357313"/>
            <a:ext cx="35623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62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643"/>
            <a:ext cx="10515600" cy="58506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5"/>
                </a:solidFill>
              </a:rPr>
              <a:t> </a:t>
            </a:r>
            <a:r>
              <a:rPr lang="ru-RU" dirty="0" smtClean="0">
                <a:solidFill>
                  <a:schemeClr val="accent5"/>
                </a:solidFill>
              </a:rPr>
              <a:t> </a:t>
            </a:r>
            <a:r>
              <a:rPr lang="ru-RU" sz="8000" b="1" dirty="0">
                <a:solidFill>
                  <a:schemeClr val="accent5"/>
                </a:solidFill>
                <a:latin typeface="Trebuchet MS" panose="020B0603020202020204"/>
                <a:ea typeface="+mj-ea"/>
                <a:cs typeface="+mj-cs"/>
              </a:rPr>
              <a:t>10. Проведение открытых уроков, мастер-классов, </a:t>
            </a:r>
            <a:r>
              <a:rPr lang="ru-RU" sz="8000" b="1" dirty="0" smtClean="0">
                <a:solidFill>
                  <a:schemeClr val="accent5"/>
                </a:solidFill>
                <a:latin typeface="Trebuchet MS" panose="020B0603020202020204"/>
                <a:ea typeface="+mj-ea"/>
                <a:cs typeface="+mj-cs"/>
              </a:rPr>
              <a:t>мероприятий</a:t>
            </a:r>
            <a:r>
              <a:rPr lang="ru-RU" sz="8000" b="1" dirty="0">
                <a:solidFill>
                  <a:schemeClr val="accent5"/>
                </a:solidFill>
                <a:latin typeface="Trebuchet MS" panose="020B0603020202020204"/>
                <a:ea typeface="+mj-ea"/>
                <a:cs typeface="+mj-cs"/>
              </a:rPr>
              <a:t/>
            </a:r>
            <a:br>
              <a:rPr lang="ru-RU" sz="8000" b="1" dirty="0">
                <a:solidFill>
                  <a:schemeClr val="accent5"/>
                </a:solidFill>
                <a:latin typeface="Trebuchet MS" panose="020B0603020202020204"/>
                <a:ea typeface="+mj-ea"/>
                <a:cs typeface="+mj-cs"/>
              </a:rPr>
            </a:br>
            <a:endParaRPr lang="ru-RU" sz="8000" b="1" dirty="0" smtClean="0">
              <a:solidFill>
                <a:schemeClr val="accent5"/>
              </a:solidFill>
              <a:latin typeface="Trebuchet MS" panose="020B0603020202020204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rebuchet MS" panose="020B0603020202020204"/>
                <a:ea typeface="+mj-ea"/>
                <a:cs typeface="+mj-cs"/>
              </a:rPr>
              <a:t>Уровень образовательной организации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582" y="1161812"/>
            <a:ext cx="4516582" cy="54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08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32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200" b="1" dirty="0">
                <a:solidFill>
                  <a:srgbClr val="4472C4"/>
                </a:solidFill>
                <a:latin typeface="Trebuchet MS" panose="020B0603020202020204"/>
                <a:ea typeface="+mn-ea"/>
                <a:cs typeface="+mn-cs"/>
              </a:rPr>
              <a:t>10. Проведение открытых уроков, мастер-классов, </a:t>
            </a:r>
            <a:r>
              <a:rPr lang="ru-RU" sz="2200" b="1" dirty="0" smtClean="0">
                <a:solidFill>
                  <a:srgbClr val="4472C4"/>
                </a:solidFill>
                <a:latin typeface="Trebuchet MS" panose="020B0603020202020204"/>
                <a:ea typeface="+mn-ea"/>
                <a:cs typeface="+mn-cs"/>
              </a:rPr>
              <a:t>мероприятий</a:t>
            </a:r>
            <a:br>
              <a:rPr lang="ru-RU" sz="2200" b="1" dirty="0" smtClean="0">
                <a:solidFill>
                  <a:srgbClr val="4472C4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rebuchet MS" panose="020B0603020202020204"/>
                <a:ea typeface="+mn-ea"/>
                <a:cs typeface="+mn-cs"/>
              </a:rPr>
              <a:t>Муниципальный уровень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292" y="883990"/>
            <a:ext cx="4488872" cy="564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47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0052" y="230188"/>
            <a:ext cx="2646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11. Наставничество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780" y="765235"/>
            <a:ext cx="5178561" cy="57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45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597"/>
            <a:ext cx="10515600" cy="6046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</a:t>
            </a:r>
            <a:r>
              <a:rPr lang="ru-RU" sz="2200" b="1" dirty="0">
                <a:solidFill>
                  <a:schemeClr val="accent5"/>
                </a:solidFill>
                <a:latin typeface="Trebuchet MS" panose="020B0603020202020204" pitchFamily="34" charset="0"/>
              </a:rPr>
              <a:t>12. </a:t>
            </a:r>
            <a:r>
              <a:rPr lang="ru-RU" sz="2200" b="1" kern="50" dirty="0">
                <a:solidFill>
                  <a:schemeClr val="accent5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Экспертная деятельность </a:t>
            </a:r>
            <a:endParaRPr lang="ru-RU" sz="2200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889" y="983673"/>
            <a:ext cx="5218138" cy="51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50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50079"/>
            <a:ext cx="10730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13. Общественно-педагогическая активность педагога: участие в работе педагогических сообществ, комиссий, жюри конкурсов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Trebuchet MS" panose="020B0603020202020204"/>
                <a:ea typeface="+mj-ea"/>
                <a:cs typeface="+mj-cs"/>
              </a:rPr>
              <a:t>Член педагогических Интернет сообществ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якласс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8" t="365" r="3917"/>
          <a:stretch>
            <a:fillRect/>
          </a:stretch>
        </p:blipFill>
        <p:spPr bwMode="auto">
          <a:xfrm>
            <a:off x="4411028" y="1399308"/>
            <a:ext cx="3855338" cy="529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44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73" y="180110"/>
            <a:ext cx="11222182" cy="651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000" b="1" dirty="0">
                <a:solidFill>
                  <a:schemeClr val="accent5"/>
                </a:solidFill>
                <a:latin typeface="Trebuchet MS" panose="020B0603020202020204"/>
              </a:rPr>
              <a:t>1. Стабильные положительные результаты (положительная динамика) освоения обучающимися образовательных программ по  итогам мониторингов, проводимых организацией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209" y="1323975"/>
            <a:ext cx="5076241" cy="51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6473" y="121028"/>
            <a:ext cx="1127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>
                <a:solidFill>
                  <a:schemeClr val="accent5"/>
                </a:solidFill>
                <a:latin typeface="Trebuchet MS" panose="020B0603020202020204"/>
              </a:rPr>
              <a:t>13. Общественно-педагогическая активность педагога: участие в работе педагогических сообществ, комиссий, жюри конкурсов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69510" y="952025"/>
            <a:ext cx="3302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ru-RU" sz="2000" b="1" dirty="0">
                <a:solidFill>
                  <a:srgbClr val="FF0000"/>
                </a:solidFill>
                <a:latin typeface="Trebuchet MS" panose="020B0603020202020204"/>
              </a:rPr>
              <a:t>Муниципальный уровень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473" y="1316909"/>
            <a:ext cx="4668981" cy="545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95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64327" y="230188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14. Участие педагога в профессиональных конкурсах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4746" y="565180"/>
            <a:ext cx="3302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ru-RU" sz="2000" b="1" dirty="0">
                <a:solidFill>
                  <a:srgbClr val="FF0000"/>
                </a:solidFill>
                <a:latin typeface="Trebuchet MS" panose="020B0603020202020204"/>
              </a:rPr>
              <a:t>Муниципальный уровень</a:t>
            </a:r>
          </a:p>
        </p:txBody>
      </p:sp>
      <p:pic>
        <p:nvPicPr>
          <p:cNvPr id="1026" name="Picture 2" descr="образов проеты ЧТС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940" y="1274617"/>
            <a:ext cx="3793441" cy="52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Чиранова Т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8040" y="1274617"/>
            <a:ext cx="3722082" cy="52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8764" y="1274617"/>
            <a:ext cx="3654896" cy="514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8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7235" y="230188"/>
            <a:ext cx="8132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kern="0" dirty="0">
                <a:solidFill>
                  <a:srgbClr val="4472C4"/>
                </a:solidFill>
                <a:latin typeface="Trebuchet MS" panose="020B0603020202020204"/>
              </a:rPr>
              <a:t>14. Участие педагога в профессиональных конкурсах</a:t>
            </a:r>
            <a:endParaRPr lang="ru-RU" kern="0" dirty="0">
              <a:solidFill>
                <a:srgbClr val="4472C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3603" y="580569"/>
            <a:ext cx="3203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ru-RU" b="1" dirty="0">
                <a:solidFill>
                  <a:srgbClr val="FF0000"/>
                </a:solidFill>
                <a:latin typeface="Trebuchet MS" panose="020B0603020202020204"/>
              </a:rPr>
              <a:t>Республиканский  уровень</a:t>
            </a:r>
          </a:p>
        </p:txBody>
      </p:sp>
      <p:pic>
        <p:nvPicPr>
          <p:cNvPr id="2050" name="Picture 2" descr="Сним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7235" y="1027906"/>
            <a:ext cx="3903984" cy="545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"/>
          <a:stretch/>
        </p:blipFill>
        <p:spPr>
          <a:xfrm>
            <a:off x="6796503" y="1025235"/>
            <a:ext cx="3888816" cy="54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86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0869" y="25860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63091" y="230188"/>
            <a:ext cx="7232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kern="0" dirty="0">
                <a:solidFill>
                  <a:srgbClr val="4472C4"/>
                </a:solidFill>
                <a:latin typeface="Trebuchet MS" panose="020B0603020202020204"/>
              </a:rPr>
              <a:t>14. Участие педагога в профессиональных конкурсах</a:t>
            </a:r>
            <a:endParaRPr lang="ru-RU" kern="0" dirty="0">
              <a:solidFill>
                <a:srgbClr val="4472C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2257" y="630298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ru-RU" b="1" dirty="0" smtClean="0">
                <a:solidFill>
                  <a:srgbClr val="FF0000"/>
                </a:solidFill>
                <a:latin typeface="Trebuchet MS" panose="020B0603020202020204"/>
              </a:rPr>
              <a:t>Российский  </a:t>
            </a:r>
            <a:r>
              <a:rPr lang="ru-RU" b="1" dirty="0">
                <a:solidFill>
                  <a:srgbClr val="FF0000"/>
                </a:solidFill>
                <a:latin typeface="Trebuchet MS" panose="020B0603020202020204"/>
              </a:rPr>
              <a:t>уровень</a:t>
            </a:r>
          </a:p>
        </p:txBody>
      </p:sp>
      <p:pic>
        <p:nvPicPr>
          <p:cNvPr id="3074" name="Picture 2" descr="Сним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71" y="1106330"/>
            <a:ext cx="3918839" cy="545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635" y="1525707"/>
            <a:ext cx="6179694" cy="43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11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2010" y="230188"/>
            <a:ext cx="3433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15. Награды и поощрения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9675" y="630298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5188" y="1552179"/>
            <a:ext cx="5741550" cy="40945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896" y="1552179"/>
            <a:ext cx="3018114" cy="396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71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2010" y="230188"/>
            <a:ext cx="3433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15. Награды и поощрения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  <p:pic>
        <p:nvPicPr>
          <p:cNvPr id="6146" name="Picture 2" descr="cert0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550" y="1850099"/>
            <a:ext cx="58102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3818" y="789709"/>
            <a:ext cx="746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Поощрения с различных сайтов и порталов сети Интернет</a:t>
            </a:r>
            <a:endParaRPr lang="ru-RU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6147" name="Picture 3" descr="Благодарность проекта infouro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299441"/>
            <a:ext cx="3814822" cy="540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655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2010" y="230188"/>
            <a:ext cx="3433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15. Награды и поощрения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7068" y="630298"/>
            <a:ext cx="4709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Поощрения </a:t>
            </a:r>
            <a:r>
              <a:rPr lang="ru-RU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муниципального </a:t>
            </a:r>
            <a:r>
              <a:rPr lang="ru-RU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уровня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669" y="1331372"/>
            <a:ext cx="3706681" cy="5132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21" y="1331373"/>
            <a:ext cx="3676189" cy="50965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159" y="1331372"/>
            <a:ext cx="3684242" cy="509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7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2010" y="230188"/>
            <a:ext cx="3433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15. Награды и поощрения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Чиранова Т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186" y="1218910"/>
            <a:ext cx="3934607" cy="556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41EB7F-D8A8-41F9-AE3E-A9CC7A81FD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275" y="1218911"/>
            <a:ext cx="4014762" cy="556476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913656" y="63029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Поощрения </a:t>
            </a:r>
            <a:r>
              <a:rPr lang="ru-RU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республиканского уровня</a:t>
            </a:r>
            <a:endParaRPr lang="ru-RU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61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2010" y="230188"/>
            <a:ext cx="3433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15. Награды и поощрения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ВШколе редактор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98" y="1362833"/>
            <a:ext cx="3713868" cy="527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вк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2348" y="1825625"/>
            <a:ext cx="59055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81448" y="599191"/>
            <a:ext cx="4185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Поощрения </a:t>
            </a:r>
            <a:r>
              <a:rPr lang="ru-RU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российского </a:t>
            </a:r>
            <a:r>
              <a:rPr lang="ru-RU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уровня</a:t>
            </a:r>
          </a:p>
        </p:txBody>
      </p:sp>
    </p:spTree>
    <p:extLst>
      <p:ext uri="{BB962C8B-B14F-4D97-AF65-F5344CB8AC3E}">
        <p14:creationId xmlns:p14="http://schemas.microsoft.com/office/powerpoint/2010/main" val="281266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/>
                </a:solidFill>
                <a:latin typeface="Trebuchet MS" panose="020B0603020202020204"/>
              </a:rPr>
              <a:t>2. Положительные результаты освоения обучающимися образовательных программ по итогам внешнего  мониторинга системы образования</a:t>
            </a:r>
            <a:r>
              <a:rPr lang="ru-RU" sz="2000" b="1" dirty="0">
                <a:solidFill>
                  <a:srgbClr val="90C226"/>
                </a:solidFill>
                <a:latin typeface="Trebuchet MS" panose="020B0603020202020204"/>
              </a:rPr>
              <a:t/>
            </a:r>
            <a:br>
              <a:rPr lang="ru-RU" sz="2000" b="1" dirty="0">
                <a:solidFill>
                  <a:srgbClr val="90C226"/>
                </a:solidFill>
                <a:latin typeface="Trebuchet MS" panose="020B0603020202020204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123" y="1054465"/>
            <a:ext cx="4979022" cy="54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982"/>
            <a:ext cx="10515600" cy="13438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 </a:t>
            </a:r>
            <a:r>
              <a:rPr lang="ru-RU" sz="2000" b="1" dirty="0">
                <a:solidFill>
                  <a:schemeClr val="accent5"/>
                </a:solidFill>
                <a:latin typeface="Trebuchet MS" panose="020B0603020202020204"/>
              </a:rPr>
              <a:t>3. Реализация:</a:t>
            </a:r>
            <a:br>
              <a:rPr lang="ru-RU" sz="2000" b="1" dirty="0">
                <a:solidFill>
                  <a:schemeClr val="accent5"/>
                </a:solidFill>
                <a:latin typeface="Trebuchet MS" panose="020B0603020202020204"/>
              </a:rPr>
            </a:br>
            <a:r>
              <a:rPr lang="ru-RU" sz="2000" b="1" dirty="0">
                <a:solidFill>
                  <a:schemeClr val="accent5"/>
                </a:solidFill>
                <a:latin typeface="Trebuchet MS" panose="020B0603020202020204"/>
              </a:rPr>
              <a:t>-программ углубленного изучения предмета;</a:t>
            </a:r>
            <a:br>
              <a:rPr lang="ru-RU" sz="2000" b="1" dirty="0">
                <a:solidFill>
                  <a:schemeClr val="accent5"/>
                </a:solidFill>
                <a:latin typeface="Trebuchet MS" panose="020B0603020202020204"/>
              </a:rPr>
            </a:br>
            <a:r>
              <a:rPr lang="ru-RU" sz="2000" b="1" dirty="0">
                <a:solidFill>
                  <a:schemeClr val="accent5"/>
                </a:solidFill>
                <a:latin typeface="Trebuchet MS" panose="020B0603020202020204"/>
              </a:rPr>
              <a:t>- профильного обучения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479" y="1825625"/>
            <a:ext cx="5591030" cy="47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6" y="0"/>
            <a:ext cx="10515600" cy="7481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>
                <a:solidFill>
                  <a:schemeClr val="accent5"/>
                </a:solidFill>
                <a:latin typeface="Trebuchet MS" panose="020B0603020202020204"/>
              </a:rPr>
              <a:t>4. Участие в инновационной </a:t>
            </a:r>
            <a:r>
              <a:rPr lang="ru-RU" sz="2000" b="1" dirty="0" smtClean="0">
                <a:solidFill>
                  <a:schemeClr val="accent5"/>
                </a:solidFill>
                <a:latin typeface="Trebuchet MS" panose="020B0603020202020204"/>
              </a:rPr>
              <a:t>(</a:t>
            </a:r>
            <a:r>
              <a:rPr lang="ru-RU" sz="2000" b="1" dirty="0">
                <a:solidFill>
                  <a:schemeClr val="accent5"/>
                </a:solidFill>
                <a:latin typeface="Trebuchet MS" panose="020B0603020202020204"/>
              </a:rPr>
              <a:t>экспериментальной) </a:t>
            </a:r>
            <a:r>
              <a:rPr lang="ru-RU" sz="2000" b="1" dirty="0" smtClean="0">
                <a:solidFill>
                  <a:schemeClr val="accent5"/>
                </a:solidFill>
                <a:latin typeface="Trebuchet MS" panose="020B0603020202020204"/>
              </a:rPr>
              <a:t>деятельности</a:t>
            </a:r>
            <a:br>
              <a:rPr lang="ru-RU" sz="2000" b="1" dirty="0" smtClean="0">
                <a:solidFill>
                  <a:schemeClr val="accent5"/>
                </a:solidFill>
                <a:latin typeface="Trebuchet MS" panose="020B0603020202020204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rebuchet MS" panose="020B0603020202020204"/>
              </a:rPr>
              <a:t>Муниципальный уровень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945" y="748145"/>
            <a:ext cx="11679382" cy="983672"/>
          </a:xfrm>
        </p:spPr>
        <p:txBody>
          <a:bodyPr>
            <a:normAutofit lnSpcReduction="10000"/>
          </a:bodyPr>
          <a:lstStyle/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муниципальной экспериментальной площадки  по теме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«От </a:t>
            </a:r>
            <a:r>
              <a:rPr lang="ru-RU" sz="1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метапредметного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обучения русскому языку к лингвистическому сопровождению школьных дисциплин». (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Администрации </a:t>
            </a:r>
            <a:r>
              <a:rPr lang="ru-RU" sz="16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Лямбирского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муниципального района Республики Мордовия от 09.10.2018 г. №1051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218" y="1571235"/>
            <a:ext cx="4462030" cy="52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9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74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>
                <a:solidFill>
                  <a:schemeClr val="accent5"/>
                </a:solidFill>
                <a:latin typeface="Trebuchet MS" panose="020B0603020202020204"/>
              </a:rPr>
              <a:t>5. Результаты участия обучающихся во  </a:t>
            </a:r>
            <a:br>
              <a:rPr lang="ru-RU" sz="2000" b="1" dirty="0">
                <a:solidFill>
                  <a:schemeClr val="accent5"/>
                </a:solidFill>
                <a:latin typeface="Trebuchet MS" panose="020B0603020202020204"/>
              </a:rPr>
            </a:br>
            <a:r>
              <a:rPr lang="ru-RU" sz="2000" b="1" dirty="0">
                <a:solidFill>
                  <a:schemeClr val="accent5"/>
                </a:solidFill>
                <a:latin typeface="Trebuchet MS" panose="020B0603020202020204"/>
              </a:rPr>
              <a:t>Всероссийской предметной олимпиаде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Русский язык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80" y="997527"/>
            <a:ext cx="3904659" cy="5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Чижкова русский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9210" y="983686"/>
            <a:ext cx="3993579" cy="563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Литератур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360" y="983686"/>
            <a:ext cx="3819570" cy="53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79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66254"/>
            <a:ext cx="10515600" cy="101138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1800" b="1" dirty="0">
                <a:solidFill>
                  <a:srgbClr val="4472C4"/>
                </a:solidFill>
                <a:latin typeface="Trebuchet MS" panose="020B0603020202020204"/>
              </a:rPr>
              <a:t>5. Результаты участия обучающихся во  </a:t>
            </a:r>
            <a:br>
              <a:rPr lang="ru-RU" sz="1800" b="1" dirty="0">
                <a:solidFill>
                  <a:srgbClr val="4472C4"/>
                </a:solidFill>
                <a:latin typeface="Trebuchet MS" panose="020B0603020202020204"/>
              </a:rPr>
            </a:br>
            <a:r>
              <a:rPr lang="ru-RU" sz="1800" b="1" dirty="0">
                <a:solidFill>
                  <a:srgbClr val="4472C4"/>
                </a:solidFill>
                <a:latin typeface="Trebuchet MS" panose="020B0603020202020204"/>
              </a:rPr>
              <a:t>Всероссийской предметной олимпиаде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Чижкова литератур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63" y="1044697"/>
            <a:ext cx="3929063" cy="555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125" y="1044697"/>
            <a:ext cx="3888521" cy="5494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945" y="1044697"/>
            <a:ext cx="3902292" cy="551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3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-18534"/>
            <a:ext cx="99129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ru-RU" b="1" dirty="0">
                <a:solidFill>
                  <a:srgbClr val="4472C4"/>
                </a:solidFill>
                <a:latin typeface="Trebuchet MS" panose="020B0603020202020204"/>
                <a:ea typeface="+mj-ea"/>
                <a:cs typeface="+mj-cs"/>
              </a:rPr>
              <a:t>5. Результаты участия обучающихся во  </a:t>
            </a:r>
            <a:r>
              <a:rPr lang="ru-RU" b="1" dirty="0" smtClean="0">
                <a:solidFill>
                  <a:srgbClr val="4472C4"/>
                </a:solidFill>
                <a:latin typeface="Trebuchet MS" panose="020B0603020202020204"/>
                <a:ea typeface="+mj-ea"/>
                <a:cs typeface="+mj-cs"/>
              </a:rPr>
              <a:t>Всероссийской предметной олимпиаде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782" y="817897"/>
            <a:ext cx="4641273" cy="56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93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551</Words>
  <Application>Microsoft Office PowerPoint</Application>
  <PresentationFormat>Широкоэкранный</PresentationFormat>
  <Paragraphs>122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Trebuchet MS</vt:lpstr>
      <vt:lpstr>Wingdings 3</vt:lpstr>
      <vt:lpstr>Тема Office</vt:lpstr>
      <vt:lpstr>Презентация PowerPoint</vt:lpstr>
      <vt:lpstr> </vt:lpstr>
      <vt:lpstr> 1. Стабильные положительные результаты (положительная динамика) освоения обучающимися образовательных программ по  итогам мониторингов, проводимых организацией</vt:lpstr>
      <vt:lpstr> 2. Положительные результаты освоения обучающимися образовательных программ по итогам внешнего  мониторинга системы образования </vt:lpstr>
      <vt:lpstr> 3. Реализация: -программ углубленного изучения предмета; - профильного обучения</vt:lpstr>
      <vt:lpstr> 4. Участие в инновационной (экспериментальной) деятельности Муниципальный уровень</vt:lpstr>
      <vt:lpstr> 5. Результаты участия обучающихся во   Всероссийской предметной олимпиаде</vt:lpstr>
      <vt:lpstr> 5. Результаты участия обучающихся во   Всероссийской предметной олимпиаде</vt:lpstr>
      <vt:lpstr> </vt:lpstr>
      <vt:lpstr> 6. Позитивные результаты внеурочной деятельности обучающихся Заочные/дистанционные мероприятия в сети Интернет</vt:lpstr>
      <vt:lpstr> </vt:lpstr>
      <vt:lpstr> </vt:lpstr>
      <vt:lpstr>6. Позитивные результаты внеурочной деятельности обучающихся Республиканский уровень</vt:lpstr>
      <vt:lpstr>6. Позитивные результаты внеурочной деятельности обучающихся Республиканский уровень</vt:lpstr>
      <vt:lpstr>6. Позитивные результаты внеурочной деятельности обучающихся Всероссийский уровень</vt:lpstr>
      <vt:lpstr> </vt:lpstr>
      <vt:lpstr> </vt:lpstr>
      <vt:lpstr> </vt:lpstr>
      <vt:lpstr> </vt:lpstr>
      <vt:lpstr> </vt:lpstr>
      <vt:lpstr> </vt:lpstr>
      <vt:lpstr>   9.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 и т.д. Уровень образовательной организации  </vt:lpstr>
      <vt:lpstr> </vt:lpstr>
      <vt:lpstr> </vt:lpstr>
      <vt:lpstr>   </vt:lpstr>
      <vt:lpstr> 10. Проведение открытых уроков, мастер-классов, мероприятий Муниципальный уровень</vt:lpstr>
      <vt:lpstr>  </vt:lpstr>
      <vt:lpstr>  12. Экспертная деятельность </vt:lpstr>
      <vt:lpstr>   </vt:lpstr>
      <vt:lpstr>  </vt:lpstr>
      <vt:lpstr>  </vt:lpstr>
      <vt:lpstr> </vt:lpstr>
      <vt:lpstr> </vt:lpstr>
      <vt:lpstr> </vt:lpstr>
      <vt:lpstr> </vt:lpstr>
      <vt:lpstr> </vt:lpstr>
      <vt:lpstr> </vt:lpstr>
      <vt:lpstr>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Чиранова Татьяна</dc:creator>
  <cp:lastModifiedBy>Чиранова Татьяна</cp:lastModifiedBy>
  <cp:revision>102</cp:revision>
  <dcterms:created xsi:type="dcterms:W3CDTF">2022-09-18T09:48:40Z</dcterms:created>
  <dcterms:modified xsi:type="dcterms:W3CDTF">2022-10-13T18:31:15Z</dcterms:modified>
</cp:coreProperties>
</file>